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18" r:id="rId3"/>
    <p:sldId id="286" r:id="rId4"/>
    <p:sldId id="322" r:id="rId5"/>
    <p:sldId id="325" r:id="rId6"/>
    <p:sldId id="317" r:id="rId7"/>
    <p:sldId id="265" r:id="rId8"/>
    <p:sldId id="296" r:id="rId9"/>
    <p:sldId id="313" r:id="rId10"/>
    <p:sldId id="326" r:id="rId11"/>
    <p:sldId id="327" r:id="rId12"/>
    <p:sldId id="328" r:id="rId13"/>
    <p:sldId id="309" r:id="rId14"/>
    <p:sldId id="333" r:id="rId15"/>
    <p:sldId id="279" r:id="rId16"/>
    <p:sldId id="303" r:id="rId17"/>
    <p:sldId id="295" r:id="rId18"/>
    <p:sldId id="335" r:id="rId19"/>
    <p:sldId id="332" r:id="rId20"/>
    <p:sldId id="293" r:id="rId21"/>
    <p:sldId id="321" r:id="rId22"/>
    <p:sldId id="329" r:id="rId23"/>
    <p:sldId id="306" r:id="rId24"/>
    <p:sldId id="285" r:id="rId25"/>
    <p:sldId id="330" r:id="rId26"/>
    <p:sldId id="331" r:id="rId27"/>
  </p:sldIdLst>
  <p:sldSz cx="9144000" cy="6858000" type="screen4x3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soumeh Farkhondehkavaki" initials="MF" lastIdx="1" clrIdx="0">
    <p:extLst>
      <p:ext uri="{19B8F6BF-5375-455C-9EA6-DF929625EA0E}">
        <p15:presenceInfo xmlns:p15="http://schemas.microsoft.com/office/powerpoint/2012/main" userId="Masoumeh Farkhondehkavak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93883" autoAdjust="0"/>
  </p:normalViewPr>
  <p:slideViewPr>
    <p:cSldViewPr snapToGrid="0">
      <p:cViewPr varScale="1">
        <p:scale>
          <a:sx n="63" d="100"/>
          <a:sy n="63" d="100"/>
        </p:scale>
        <p:origin x="1472" y="64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CDF87-59C1-447B-9FB1-9305B9FE94B9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4604D-F989-4DFD-9D79-F6E236E6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63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4604D-F989-4DFD-9D79-F6E236E63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9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 has high impact on exposure, higher traffic,, lower speed, higher exposure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4604D-F989-4DFD-9D79-F6E236E632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3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test and validation, misbalance classes logistic regression</a:t>
            </a:r>
          </a:p>
          <a:p>
            <a:r>
              <a:rPr lang="en-US" dirty="0"/>
              <a:t>This kind speed what impression and also time </a:t>
            </a:r>
          </a:p>
          <a:p>
            <a:r>
              <a:rPr lang="en-US" dirty="0"/>
              <a:t>Time of day and truck speed</a:t>
            </a:r>
          </a:p>
          <a:p>
            <a:r>
              <a:rPr lang="en-US" dirty="0"/>
              <a:t>Trade off with delivery.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4604D-F989-4DFD-9D79-F6E236E63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2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F4604D-F989-4DFD-9D79-F6E236E632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5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4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6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2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2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8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9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2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5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0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7B51E-9BF0-498F-A982-2C8E6F553AF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7D754-7B4A-4865-879C-5A63E741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1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5053837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6572" y="3608996"/>
            <a:ext cx="3392097" cy="3249004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83F21-A558-49C2-BFC0-898886FB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188" y="2938063"/>
            <a:ext cx="6686550" cy="135575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Ad-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Sposure</a:t>
            </a:r>
            <a:b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Predicting Advertising Truck Exposure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F9DE2-EC09-4FBA-BCFF-371C2D3D7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877" y="4349230"/>
            <a:ext cx="4963538" cy="911117"/>
          </a:xfrm>
        </p:spPr>
        <p:txBody>
          <a:bodyPr>
            <a:normAutofit/>
          </a:bodyPr>
          <a:lstStyle/>
          <a:p>
            <a:pPr algn="l"/>
            <a:endParaRPr lang="en-US" sz="2000" dirty="0">
              <a:latin typeface="Arial" panose="020B0604020202020204" pitchFamily="34" charset="0"/>
              <a:ea typeface="+mj-ea"/>
              <a:cs typeface="+mj-cs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ea typeface="+mj-ea"/>
                <a:cs typeface="+mj-cs"/>
              </a:rPr>
              <a:t>Massy </a:t>
            </a:r>
            <a:r>
              <a:rPr lang="en-US" sz="2000" dirty="0" err="1">
                <a:latin typeface="Arial" panose="020B0604020202020204" pitchFamily="34" charset="0"/>
                <a:ea typeface="+mj-ea"/>
                <a:cs typeface="+mj-cs"/>
              </a:rPr>
              <a:t>Farkhondeh</a:t>
            </a:r>
            <a:endParaRPr lang="en-US" sz="2000" dirty="0"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13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68C40-614D-40E6-9CD9-AFC09EF7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53" y="4132906"/>
            <a:ext cx="1565254" cy="1565254"/>
          </a:xfrm>
          <a:prstGeom prst="rect">
            <a:avLst/>
          </a:prstGeom>
        </p:spPr>
      </p:pic>
      <p:sp>
        <p:nvSpPr>
          <p:cNvPr id="15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5448626"/>
            <a:ext cx="4443893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4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1D12F1-900E-4D5C-A6F7-8CF7062C409D}"/>
              </a:ext>
            </a:extLst>
          </p:cNvPr>
          <p:cNvSpPr txBox="1">
            <a:spLocks/>
          </p:cNvSpPr>
          <p:nvPr/>
        </p:nvSpPr>
        <p:spPr>
          <a:xfrm>
            <a:off x="5106488" y="1765006"/>
            <a:ext cx="4009747" cy="902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3984C9-8E67-480C-9FBB-B6603079CF08}"/>
              </a:ext>
            </a:extLst>
          </p:cNvPr>
          <p:cNvSpPr txBox="1">
            <a:spLocks/>
          </p:cNvSpPr>
          <p:nvPr/>
        </p:nvSpPr>
        <p:spPr>
          <a:xfrm>
            <a:off x="0" y="-113540"/>
            <a:ext cx="9144000" cy="105210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109991-C11E-4BB2-BC30-2DEFBEE98C0E}"/>
              </a:ext>
            </a:extLst>
          </p:cNvPr>
          <p:cNvGrpSpPr/>
          <p:nvPr/>
        </p:nvGrpSpPr>
        <p:grpSpPr>
          <a:xfrm>
            <a:off x="66879" y="2122276"/>
            <a:ext cx="9239723" cy="3044243"/>
            <a:chOff x="66879" y="2295526"/>
            <a:chExt cx="9239723" cy="30442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558137-466B-4EC1-B7C7-443E3E933514}"/>
                </a:ext>
              </a:extLst>
            </p:cNvPr>
            <p:cNvGrpSpPr/>
            <p:nvPr/>
          </p:nvGrpSpPr>
          <p:grpSpPr>
            <a:xfrm>
              <a:off x="66879" y="3036397"/>
              <a:ext cx="1976522" cy="2303372"/>
              <a:chOff x="66879" y="2276008"/>
              <a:chExt cx="1976522" cy="230337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690BB8F-408E-4B1F-9A74-75648951ADE3}"/>
                  </a:ext>
                </a:extLst>
              </p:cNvPr>
              <p:cNvSpPr/>
              <p:nvPr/>
            </p:nvSpPr>
            <p:spPr>
              <a:xfrm>
                <a:off x="66879" y="2276008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City</a:t>
                </a: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168EDF2-AE09-4BEC-B72E-BC79E00BD6A0}"/>
                  </a:ext>
                </a:extLst>
              </p:cNvPr>
              <p:cNvSpPr/>
              <p:nvPr/>
            </p:nvSpPr>
            <p:spPr>
              <a:xfrm>
                <a:off x="66879" y="2869649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485121"/>
                  <a:satOff val="-27976"/>
                  <a:lumOff val="2876"/>
                  <a:alphaOff val="0"/>
                </a:schemeClr>
              </a:fillRef>
              <a:effectRef idx="0">
                <a:schemeClr val="accent2">
                  <a:hueOff val="-485121"/>
                  <a:satOff val="-27976"/>
                  <a:lumOff val="287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Day of Week</a:t>
                </a: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824CC4E-A553-4152-A20D-42D2BA027EB2}"/>
                  </a:ext>
                </a:extLst>
              </p:cNvPr>
              <p:cNvSpPr/>
              <p:nvPr/>
            </p:nvSpPr>
            <p:spPr>
              <a:xfrm>
                <a:off x="66879" y="3460680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970242"/>
                  <a:satOff val="-55952"/>
                  <a:lumOff val="5752"/>
                  <a:alphaOff val="0"/>
                </a:schemeClr>
              </a:fillRef>
              <a:effectRef idx="0">
                <a:schemeClr val="accent2">
                  <a:hueOff val="-970242"/>
                  <a:satOff val="-55952"/>
                  <a:lumOff val="575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28422C4-7715-4744-8A2C-1BD5C164E6E5}"/>
                  </a:ext>
                </a:extLst>
              </p:cNvPr>
              <p:cNvSpPr/>
              <p:nvPr/>
            </p:nvSpPr>
            <p:spPr>
              <a:xfrm>
                <a:off x="66879" y="4051710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455363"/>
                  <a:satOff val="-83928"/>
                  <a:lumOff val="8628"/>
                  <a:alphaOff val="0"/>
                </a:schemeClr>
              </a:fillRef>
              <a:effectRef idx="0">
                <a:schemeClr val="accent2">
                  <a:hueOff val="-1455363"/>
                  <a:satOff val="-83928"/>
                  <a:lumOff val="862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Truck speed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7ABCA99-D67C-40B7-B270-6FCA8F8CD052}"/>
                    </a:ext>
                  </a:extLst>
                </p:cNvPr>
                <p:cNvSpPr/>
                <p:nvPr/>
              </p:nvSpPr>
              <p:spPr>
                <a:xfrm>
                  <a:off x="656735" y="2295526"/>
                  <a:ext cx="683200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7ABCA99-D67C-40B7-B270-6FCA8F8CD0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35" y="2295526"/>
                  <a:ext cx="683200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F5B86D4-9798-40ED-AF6A-35F6B9419AF7}"/>
                </a:ext>
              </a:extLst>
            </p:cNvPr>
            <p:cNvSpPr/>
            <p:nvPr/>
          </p:nvSpPr>
          <p:spPr>
            <a:xfrm>
              <a:off x="2279706" y="3873762"/>
              <a:ext cx="4312118" cy="56789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1CA8219-C497-4287-819D-AC242554E298}"/>
                </a:ext>
              </a:extLst>
            </p:cNvPr>
            <p:cNvSpPr/>
            <p:nvPr/>
          </p:nvSpPr>
          <p:spPr>
            <a:xfrm>
              <a:off x="6790135" y="3577745"/>
              <a:ext cx="2212827" cy="1028583"/>
            </a:xfrm>
            <a:custGeom>
              <a:avLst/>
              <a:gdLst>
                <a:gd name="connsiteX0" fmla="*/ 0 w 1976522"/>
                <a:gd name="connsiteY0" fmla="*/ 87947 h 527670"/>
                <a:gd name="connsiteX1" fmla="*/ 87947 w 1976522"/>
                <a:gd name="connsiteY1" fmla="*/ 0 h 527670"/>
                <a:gd name="connsiteX2" fmla="*/ 1888575 w 1976522"/>
                <a:gd name="connsiteY2" fmla="*/ 0 h 527670"/>
                <a:gd name="connsiteX3" fmla="*/ 1976522 w 1976522"/>
                <a:gd name="connsiteY3" fmla="*/ 87947 h 527670"/>
                <a:gd name="connsiteX4" fmla="*/ 1976522 w 1976522"/>
                <a:gd name="connsiteY4" fmla="*/ 439723 h 527670"/>
                <a:gd name="connsiteX5" fmla="*/ 1888575 w 1976522"/>
                <a:gd name="connsiteY5" fmla="*/ 527670 h 527670"/>
                <a:gd name="connsiteX6" fmla="*/ 87947 w 1976522"/>
                <a:gd name="connsiteY6" fmla="*/ 527670 h 527670"/>
                <a:gd name="connsiteX7" fmla="*/ 0 w 1976522"/>
                <a:gd name="connsiteY7" fmla="*/ 439723 h 527670"/>
                <a:gd name="connsiteX8" fmla="*/ 0 w 1976522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6522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1888575" y="0"/>
                  </a:lnTo>
                  <a:cubicBezTo>
                    <a:pt x="1937147" y="0"/>
                    <a:pt x="1976522" y="39375"/>
                    <a:pt x="1976522" y="87947"/>
                  </a:cubicBezTo>
                  <a:lnTo>
                    <a:pt x="1976522" y="439723"/>
                  </a:lnTo>
                  <a:cubicBezTo>
                    <a:pt x="1976522" y="488295"/>
                    <a:pt x="1937147" y="527670"/>
                    <a:pt x="1888575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Impression/h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A, B, C, D, E, F</a:t>
              </a:r>
              <a:endParaRPr lang="en-US" sz="22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5B0CABF-FD9A-48C9-BDD6-A44638D7A7E7}"/>
                    </a:ext>
                  </a:extLst>
                </p:cNvPr>
                <p:cNvSpPr/>
                <p:nvPr/>
              </p:nvSpPr>
              <p:spPr>
                <a:xfrm flipH="1">
                  <a:off x="6486494" y="2765014"/>
                  <a:ext cx="282010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4000" b="1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5B0CABF-FD9A-48C9-BDD6-A44638D7A7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486494" y="2765014"/>
                  <a:ext cx="2820108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D42A874-7869-44BA-ACD1-0C4A8BF02CF0}"/>
              </a:ext>
            </a:extLst>
          </p:cNvPr>
          <p:cNvSpPr txBox="1"/>
          <p:nvPr/>
        </p:nvSpPr>
        <p:spPr>
          <a:xfrm>
            <a:off x="6891689" y="4441019"/>
            <a:ext cx="24929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 Imbalance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238414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1D12F1-900E-4D5C-A6F7-8CF7062C409D}"/>
              </a:ext>
            </a:extLst>
          </p:cNvPr>
          <p:cNvSpPr txBox="1">
            <a:spLocks/>
          </p:cNvSpPr>
          <p:nvPr/>
        </p:nvSpPr>
        <p:spPr>
          <a:xfrm>
            <a:off x="5106488" y="1765006"/>
            <a:ext cx="4009747" cy="902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3984C9-8E67-480C-9FBB-B6603079CF08}"/>
              </a:ext>
            </a:extLst>
          </p:cNvPr>
          <p:cNvSpPr txBox="1">
            <a:spLocks/>
          </p:cNvSpPr>
          <p:nvPr/>
        </p:nvSpPr>
        <p:spPr>
          <a:xfrm>
            <a:off x="0" y="-113540"/>
            <a:ext cx="9144000" cy="105210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109991-C11E-4BB2-BC30-2DEFBEE98C0E}"/>
              </a:ext>
            </a:extLst>
          </p:cNvPr>
          <p:cNvGrpSpPr/>
          <p:nvPr/>
        </p:nvGrpSpPr>
        <p:grpSpPr>
          <a:xfrm>
            <a:off x="66879" y="2122276"/>
            <a:ext cx="9239723" cy="3044243"/>
            <a:chOff x="66879" y="2295526"/>
            <a:chExt cx="9239723" cy="30442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558137-466B-4EC1-B7C7-443E3E933514}"/>
                </a:ext>
              </a:extLst>
            </p:cNvPr>
            <p:cNvGrpSpPr/>
            <p:nvPr/>
          </p:nvGrpSpPr>
          <p:grpSpPr>
            <a:xfrm>
              <a:off x="66879" y="3036397"/>
              <a:ext cx="1976522" cy="2303372"/>
              <a:chOff x="66879" y="2276008"/>
              <a:chExt cx="1976522" cy="230337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690BB8F-408E-4B1F-9A74-75648951ADE3}"/>
                  </a:ext>
                </a:extLst>
              </p:cNvPr>
              <p:cNvSpPr/>
              <p:nvPr/>
            </p:nvSpPr>
            <p:spPr>
              <a:xfrm>
                <a:off x="66879" y="2276008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City</a:t>
                </a: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168EDF2-AE09-4BEC-B72E-BC79E00BD6A0}"/>
                  </a:ext>
                </a:extLst>
              </p:cNvPr>
              <p:cNvSpPr/>
              <p:nvPr/>
            </p:nvSpPr>
            <p:spPr>
              <a:xfrm>
                <a:off x="66879" y="2869649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485121"/>
                  <a:satOff val="-27976"/>
                  <a:lumOff val="2876"/>
                  <a:alphaOff val="0"/>
                </a:schemeClr>
              </a:fillRef>
              <a:effectRef idx="0">
                <a:schemeClr val="accent2">
                  <a:hueOff val="-485121"/>
                  <a:satOff val="-27976"/>
                  <a:lumOff val="287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Day of Week</a:t>
                </a: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824CC4E-A553-4152-A20D-42D2BA027EB2}"/>
                  </a:ext>
                </a:extLst>
              </p:cNvPr>
              <p:cNvSpPr/>
              <p:nvPr/>
            </p:nvSpPr>
            <p:spPr>
              <a:xfrm>
                <a:off x="66879" y="3460680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970242"/>
                  <a:satOff val="-55952"/>
                  <a:lumOff val="5752"/>
                  <a:alphaOff val="0"/>
                </a:schemeClr>
              </a:fillRef>
              <a:effectRef idx="0">
                <a:schemeClr val="accent2">
                  <a:hueOff val="-970242"/>
                  <a:satOff val="-55952"/>
                  <a:lumOff val="575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28422C4-7715-4744-8A2C-1BD5C164E6E5}"/>
                  </a:ext>
                </a:extLst>
              </p:cNvPr>
              <p:cNvSpPr/>
              <p:nvPr/>
            </p:nvSpPr>
            <p:spPr>
              <a:xfrm>
                <a:off x="66879" y="4051710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455363"/>
                  <a:satOff val="-83928"/>
                  <a:lumOff val="8628"/>
                  <a:alphaOff val="0"/>
                </a:schemeClr>
              </a:fillRef>
              <a:effectRef idx="0">
                <a:schemeClr val="accent2">
                  <a:hueOff val="-1455363"/>
                  <a:satOff val="-83928"/>
                  <a:lumOff val="862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Truck speed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7ABCA99-D67C-40B7-B270-6FCA8F8CD052}"/>
                    </a:ext>
                  </a:extLst>
                </p:cNvPr>
                <p:cNvSpPr/>
                <p:nvPr/>
              </p:nvSpPr>
              <p:spPr>
                <a:xfrm>
                  <a:off x="656735" y="2295526"/>
                  <a:ext cx="683200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7ABCA99-D67C-40B7-B270-6FCA8F8CD0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35" y="2295526"/>
                  <a:ext cx="683200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F5B86D4-9798-40ED-AF6A-35F6B9419AF7}"/>
                </a:ext>
              </a:extLst>
            </p:cNvPr>
            <p:cNvSpPr/>
            <p:nvPr/>
          </p:nvSpPr>
          <p:spPr>
            <a:xfrm>
              <a:off x="2279706" y="3873762"/>
              <a:ext cx="4312118" cy="56789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1CA8219-C497-4287-819D-AC242554E298}"/>
                </a:ext>
              </a:extLst>
            </p:cNvPr>
            <p:cNvSpPr/>
            <p:nvPr/>
          </p:nvSpPr>
          <p:spPr>
            <a:xfrm>
              <a:off x="6790135" y="3577745"/>
              <a:ext cx="2212827" cy="1028583"/>
            </a:xfrm>
            <a:custGeom>
              <a:avLst/>
              <a:gdLst>
                <a:gd name="connsiteX0" fmla="*/ 0 w 1976522"/>
                <a:gd name="connsiteY0" fmla="*/ 87947 h 527670"/>
                <a:gd name="connsiteX1" fmla="*/ 87947 w 1976522"/>
                <a:gd name="connsiteY1" fmla="*/ 0 h 527670"/>
                <a:gd name="connsiteX2" fmla="*/ 1888575 w 1976522"/>
                <a:gd name="connsiteY2" fmla="*/ 0 h 527670"/>
                <a:gd name="connsiteX3" fmla="*/ 1976522 w 1976522"/>
                <a:gd name="connsiteY3" fmla="*/ 87947 h 527670"/>
                <a:gd name="connsiteX4" fmla="*/ 1976522 w 1976522"/>
                <a:gd name="connsiteY4" fmla="*/ 439723 h 527670"/>
                <a:gd name="connsiteX5" fmla="*/ 1888575 w 1976522"/>
                <a:gd name="connsiteY5" fmla="*/ 527670 h 527670"/>
                <a:gd name="connsiteX6" fmla="*/ 87947 w 1976522"/>
                <a:gd name="connsiteY6" fmla="*/ 527670 h 527670"/>
                <a:gd name="connsiteX7" fmla="*/ 0 w 1976522"/>
                <a:gd name="connsiteY7" fmla="*/ 439723 h 527670"/>
                <a:gd name="connsiteX8" fmla="*/ 0 w 1976522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6522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1888575" y="0"/>
                  </a:lnTo>
                  <a:cubicBezTo>
                    <a:pt x="1937147" y="0"/>
                    <a:pt x="1976522" y="39375"/>
                    <a:pt x="1976522" y="87947"/>
                  </a:cubicBezTo>
                  <a:lnTo>
                    <a:pt x="1976522" y="439723"/>
                  </a:lnTo>
                  <a:cubicBezTo>
                    <a:pt x="1976522" y="488295"/>
                    <a:pt x="1937147" y="527670"/>
                    <a:pt x="1888575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Impression/h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A, B, C, D, E, F</a:t>
              </a:r>
              <a:endParaRPr lang="en-US" sz="22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5B0CABF-FD9A-48C9-BDD6-A44638D7A7E7}"/>
                    </a:ext>
                  </a:extLst>
                </p:cNvPr>
                <p:cNvSpPr/>
                <p:nvPr/>
              </p:nvSpPr>
              <p:spPr>
                <a:xfrm flipH="1">
                  <a:off x="6486494" y="2765014"/>
                  <a:ext cx="282010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4000" b="1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5B0CABF-FD9A-48C9-BDD6-A44638D7A7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486494" y="2765014"/>
                  <a:ext cx="2820108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DEEDFD70-D0AA-4C4E-AFA4-A0A5630B7215}"/>
                </a:ext>
              </a:extLst>
            </p:cNvPr>
            <p:cNvSpPr/>
            <p:nvPr/>
          </p:nvSpPr>
          <p:spPr>
            <a:xfrm>
              <a:off x="2478017" y="2865288"/>
              <a:ext cx="1837944" cy="1033272"/>
            </a:xfrm>
            <a:prstGeom prst="homePlat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One-Hot Encoding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D42A874-7869-44BA-ACD1-0C4A8BF02CF0}"/>
              </a:ext>
            </a:extLst>
          </p:cNvPr>
          <p:cNvSpPr txBox="1"/>
          <p:nvPr/>
        </p:nvSpPr>
        <p:spPr>
          <a:xfrm>
            <a:off x="6891689" y="4441019"/>
            <a:ext cx="24929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 Imbalance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26575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1D12F1-900E-4D5C-A6F7-8CF7062C409D}"/>
              </a:ext>
            </a:extLst>
          </p:cNvPr>
          <p:cNvSpPr txBox="1">
            <a:spLocks/>
          </p:cNvSpPr>
          <p:nvPr/>
        </p:nvSpPr>
        <p:spPr>
          <a:xfrm>
            <a:off x="5106488" y="1765006"/>
            <a:ext cx="4009747" cy="902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3984C9-8E67-480C-9FBB-B6603079CF08}"/>
              </a:ext>
            </a:extLst>
          </p:cNvPr>
          <p:cNvSpPr txBox="1">
            <a:spLocks/>
          </p:cNvSpPr>
          <p:nvPr/>
        </p:nvSpPr>
        <p:spPr>
          <a:xfrm>
            <a:off x="0" y="-113540"/>
            <a:ext cx="9144000" cy="105210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109991-C11E-4BB2-BC30-2DEFBEE98C0E}"/>
              </a:ext>
            </a:extLst>
          </p:cNvPr>
          <p:cNvGrpSpPr/>
          <p:nvPr/>
        </p:nvGrpSpPr>
        <p:grpSpPr>
          <a:xfrm>
            <a:off x="66879" y="2122276"/>
            <a:ext cx="9239723" cy="3044243"/>
            <a:chOff x="66879" y="2295526"/>
            <a:chExt cx="9239723" cy="30442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558137-466B-4EC1-B7C7-443E3E933514}"/>
                </a:ext>
              </a:extLst>
            </p:cNvPr>
            <p:cNvGrpSpPr/>
            <p:nvPr/>
          </p:nvGrpSpPr>
          <p:grpSpPr>
            <a:xfrm>
              <a:off x="66879" y="3036397"/>
              <a:ext cx="1976522" cy="2303372"/>
              <a:chOff x="66879" y="2276008"/>
              <a:chExt cx="1976522" cy="230337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690BB8F-408E-4B1F-9A74-75648951ADE3}"/>
                  </a:ext>
                </a:extLst>
              </p:cNvPr>
              <p:cNvSpPr/>
              <p:nvPr/>
            </p:nvSpPr>
            <p:spPr>
              <a:xfrm>
                <a:off x="66879" y="2276008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City</a:t>
                </a: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168EDF2-AE09-4BEC-B72E-BC79E00BD6A0}"/>
                  </a:ext>
                </a:extLst>
              </p:cNvPr>
              <p:cNvSpPr/>
              <p:nvPr/>
            </p:nvSpPr>
            <p:spPr>
              <a:xfrm>
                <a:off x="66879" y="2869649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485121"/>
                  <a:satOff val="-27976"/>
                  <a:lumOff val="2876"/>
                  <a:alphaOff val="0"/>
                </a:schemeClr>
              </a:fillRef>
              <a:effectRef idx="0">
                <a:schemeClr val="accent2">
                  <a:hueOff val="-485121"/>
                  <a:satOff val="-27976"/>
                  <a:lumOff val="287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Day of Week</a:t>
                </a: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824CC4E-A553-4152-A20D-42D2BA027EB2}"/>
                  </a:ext>
                </a:extLst>
              </p:cNvPr>
              <p:cNvSpPr/>
              <p:nvPr/>
            </p:nvSpPr>
            <p:spPr>
              <a:xfrm>
                <a:off x="66879" y="3460680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970242"/>
                  <a:satOff val="-55952"/>
                  <a:lumOff val="5752"/>
                  <a:alphaOff val="0"/>
                </a:schemeClr>
              </a:fillRef>
              <a:effectRef idx="0">
                <a:schemeClr val="accent2">
                  <a:hueOff val="-970242"/>
                  <a:satOff val="-55952"/>
                  <a:lumOff val="575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28422C4-7715-4744-8A2C-1BD5C164E6E5}"/>
                  </a:ext>
                </a:extLst>
              </p:cNvPr>
              <p:cNvSpPr/>
              <p:nvPr/>
            </p:nvSpPr>
            <p:spPr>
              <a:xfrm>
                <a:off x="66879" y="4051710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455363"/>
                  <a:satOff val="-83928"/>
                  <a:lumOff val="8628"/>
                  <a:alphaOff val="0"/>
                </a:schemeClr>
              </a:fillRef>
              <a:effectRef idx="0">
                <a:schemeClr val="accent2">
                  <a:hueOff val="-1455363"/>
                  <a:satOff val="-83928"/>
                  <a:lumOff val="862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Truck speed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7ABCA99-D67C-40B7-B270-6FCA8F8CD052}"/>
                    </a:ext>
                  </a:extLst>
                </p:cNvPr>
                <p:cNvSpPr/>
                <p:nvPr/>
              </p:nvSpPr>
              <p:spPr>
                <a:xfrm>
                  <a:off x="656735" y="2295526"/>
                  <a:ext cx="683200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7ABCA99-D67C-40B7-B270-6FCA8F8CD0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35" y="2295526"/>
                  <a:ext cx="683200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FF5B86D4-9798-40ED-AF6A-35F6B9419AF7}"/>
                </a:ext>
              </a:extLst>
            </p:cNvPr>
            <p:cNvSpPr/>
            <p:nvPr/>
          </p:nvSpPr>
          <p:spPr>
            <a:xfrm>
              <a:off x="2279706" y="3873762"/>
              <a:ext cx="4312118" cy="56789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1CA8219-C497-4287-819D-AC242554E298}"/>
                </a:ext>
              </a:extLst>
            </p:cNvPr>
            <p:cNvSpPr/>
            <p:nvPr/>
          </p:nvSpPr>
          <p:spPr>
            <a:xfrm>
              <a:off x="6790135" y="3577745"/>
              <a:ext cx="2212827" cy="1028583"/>
            </a:xfrm>
            <a:custGeom>
              <a:avLst/>
              <a:gdLst>
                <a:gd name="connsiteX0" fmla="*/ 0 w 1976522"/>
                <a:gd name="connsiteY0" fmla="*/ 87947 h 527670"/>
                <a:gd name="connsiteX1" fmla="*/ 87947 w 1976522"/>
                <a:gd name="connsiteY1" fmla="*/ 0 h 527670"/>
                <a:gd name="connsiteX2" fmla="*/ 1888575 w 1976522"/>
                <a:gd name="connsiteY2" fmla="*/ 0 h 527670"/>
                <a:gd name="connsiteX3" fmla="*/ 1976522 w 1976522"/>
                <a:gd name="connsiteY3" fmla="*/ 87947 h 527670"/>
                <a:gd name="connsiteX4" fmla="*/ 1976522 w 1976522"/>
                <a:gd name="connsiteY4" fmla="*/ 439723 h 527670"/>
                <a:gd name="connsiteX5" fmla="*/ 1888575 w 1976522"/>
                <a:gd name="connsiteY5" fmla="*/ 527670 h 527670"/>
                <a:gd name="connsiteX6" fmla="*/ 87947 w 1976522"/>
                <a:gd name="connsiteY6" fmla="*/ 527670 h 527670"/>
                <a:gd name="connsiteX7" fmla="*/ 0 w 1976522"/>
                <a:gd name="connsiteY7" fmla="*/ 439723 h 527670"/>
                <a:gd name="connsiteX8" fmla="*/ 0 w 1976522"/>
                <a:gd name="connsiteY8" fmla="*/ 87947 h 52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6522" h="527670">
                  <a:moveTo>
                    <a:pt x="0" y="87947"/>
                  </a:moveTo>
                  <a:cubicBezTo>
                    <a:pt x="0" y="39375"/>
                    <a:pt x="39375" y="0"/>
                    <a:pt x="87947" y="0"/>
                  </a:cubicBezTo>
                  <a:lnTo>
                    <a:pt x="1888575" y="0"/>
                  </a:lnTo>
                  <a:cubicBezTo>
                    <a:pt x="1937147" y="0"/>
                    <a:pt x="1976522" y="39375"/>
                    <a:pt x="1976522" y="87947"/>
                  </a:cubicBezTo>
                  <a:lnTo>
                    <a:pt x="1976522" y="439723"/>
                  </a:lnTo>
                  <a:cubicBezTo>
                    <a:pt x="1976522" y="488295"/>
                    <a:pt x="1937147" y="527670"/>
                    <a:pt x="1888575" y="527670"/>
                  </a:cubicBezTo>
                  <a:lnTo>
                    <a:pt x="87947" y="527670"/>
                  </a:lnTo>
                  <a:cubicBezTo>
                    <a:pt x="39375" y="527670"/>
                    <a:pt x="0" y="488295"/>
                    <a:pt x="0" y="439723"/>
                  </a:cubicBezTo>
                  <a:lnTo>
                    <a:pt x="0" y="87947"/>
                  </a:ln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579" tIns="109579" rIns="109579" bIns="109579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kern="1200" dirty="0">
                  <a:latin typeface="Arial" panose="020B0604020202020204" pitchFamily="34" charset="0"/>
                  <a:cs typeface="Arial" panose="020B0604020202020204" pitchFamily="34" charset="0"/>
                </a:rPr>
                <a:t>Impression/h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A, B, C, D, E, F</a:t>
              </a:r>
              <a:endParaRPr lang="en-US" sz="2200" b="1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5B0CABF-FD9A-48C9-BDD6-A44638D7A7E7}"/>
                    </a:ext>
                  </a:extLst>
                </p:cNvPr>
                <p:cNvSpPr/>
                <p:nvPr/>
              </p:nvSpPr>
              <p:spPr>
                <a:xfrm flipH="1">
                  <a:off x="6486494" y="2765014"/>
                  <a:ext cx="282010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4000" b="1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5B0CABF-FD9A-48C9-BDD6-A44638D7A7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486494" y="2765014"/>
                  <a:ext cx="2820108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DEEDFD70-D0AA-4C4E-AFA4-A0A5630B7215}"/>
                </a:ext>
              </a:extLst>
            </p:cNvPr>
            <p:cNvSpPr/>
            <p:nvPr/>
          </p:nvSpPr>
          <p:spPr>
            <a:xfrm>
              <a:off x="2478017" y="2865288"/>
              <a:ext cx="1837944" cy="1033272"/>
            </a:xfrm>
            <a:prstGeom prst="homePlat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One-Hot Encoding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D42A874-7869-44BA-ACD1-0C4A8BF02CF0}"/>
              </a:ext>
            </a:extLst>
          </p:cNvPr>
          <p:cNvSpPr txBox="1"/>
          <p:nvPr/>
        </p:nvSpPr>
        <p:spPr>
          <a:xfrm>
            <a:off x="6891689" y="4441019"/>
            <a:ext cx="24929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 Imbalance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Oversampling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AA121FE0-D531-49B1-AECA-06A55C4F2D92}"/>
              </a:ext>
            </a:extLst>
          </p:cNvPr>
          <p:cNvSpPr/>
          <p:nvPr/>
        </p:nvSpPr>
        <p:spPr>
          <a:xfrm>
            <a:off x="4470400" y="2692039"/>
            <a:ext cx="2019824" cy="1028583"/>
          </a:xfrm>
          <a:prstGeom prst="homePlat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</a:p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     Validation</a:t>
            </a:r>
          </a:p>
        </p:txBody>
      </p:sp>
    </p:spTree>
    <p:extLst>
      <p:ext uri="{BB962C8B-B14F-4D97-AF65-F5344CB8AC3E}">
        <p14:creationId xmlns:p14="http://schemas.microsoft.com/office/powerpoint/2010/main" val="1175565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A5AB4-9484-4D30-949C-F85512D5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Classification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4E32D4-0209-484D-BEA4-E4405C3FC02A}"/>
              </a:ext>
            </a:extLst>
          </p:cNvPr>
          <p:cNvSpPr txBox="1">
            <a:spLocks/>
          </p:cNvSpPr>
          <p:nvPr/>
        </p:nvSpPr>
        <p:spPr>
          <a:xfrm>
            <a:off x="11678" y="2556896"/>
            <a:ext cx="4798571" cy="412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Train, test &amp; validation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 accuracy:</a:t>
            </a:r>
          </a:p>
          <a:p>
            <a:pPr marL="457200" lvl="1" indent="0">
              <a:buNone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		87 %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1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7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05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3610F5-A377-4D99-8E8D-C19EEB6C92A7}"/>
              </a:ext>
            </a:extLst>
          </p:cNvPr>
          <p:cNvSpPr txBox="1">
            <a:spLocks/>
          </p:cNvSpPr>
          <p:nvPr/>
        </p:nvSpPr>
        <p:spPr>
          <a:xfrm>
            <a:off x="4810249" y="2556896"/>
            <a:ext cx="4147029" cy="412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Important features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Truck speed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Time of day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007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6015FFD-7636-43C4-A909-BA311018D9AE}"/>
              </a:ext>
            </a:extLst>
          </p:cNvPr>
          <p:cNvSpPr/>
          <p:nvPr/>
        </p:nvSpPr>
        <p:spPr>
          <a:xfrm>
            <a:off x="2286000" y="209530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br>
              <a:rPr lang="en-US" dirty="0"/>
            </a:b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280914A-9359-4F62-8BC6-4BDB74F02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282" y="142716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Recommendation</a:t>
            </a:r>
            <a:endParaRPr lang="en-US" sz="3200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800" dirty="0">
                <a:sym typeface="Wingdings" panose="05000000000000000000" pitchFamily="2" charset="2"/>
              </a:rPr>
              <a:t> Optimizing routes</a:t>
            </a:r>
          </a:p>
          <a:p>
            <a:pPr marL="914400" lvl="2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800" dirty="0">
                <a:sym typeface="Wingdings" panose="05000000000000000000" pitchFamily="2" charset="2"/>
              </a:rPr>
              <a:t>  </a:t>
            </a:r>
            <a:r>
              <a:rPr lang="en-US" sz="3200" dirty="0">
                <a:sym typeface="Wingdings" panose="05000000000000000000" pitchFamily="2" charset="2"/>
              </a:rPr>
              <a:t>Number of trucks</a:t>
            </a:r>
            <a:endParaRPr lang="en-US" sz="2800" dirty="0">
              <a:sym typeface="Wingdings" panose="05000000000000000000" pitchFamily="2" charset="2"/>
            </a:endParaRP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800" dirty="0">
                <a:sym typeface="Wingdings" panose="05000000000000000000" pitchFamily="2" charset="2"/>
              </a:rPr>
              <a:t>  </a:t>
            </a:r>
            <a:r>
              <a:rPr lang="en-US" sz="3200" dirty="0">
                <a:sym typeface="Wingdings" panose="05000000000000000000" pitchFamily="2" charset="2"/>
              </a:rPr>
              <a:t>Weekend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32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800" dirty="0">
                <a:sym typeface="Wingdings" panose="05000000000000000000" pitchFamily="2" charset="2"/>
              </a:rPr>
              <a:t> Time of exposure 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58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33E8-2F6B-4927-AA17-260AD526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320" y="1317782"/>
            <a:ext cx="5041104" cy="3539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SANITATION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A8991-240F-4EB4-9AC5-BB48C7ED8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62" t="27980" r="31699" b="24888"/>
          <a:stretch/>
        </p:blipFill>
        <p:spPr>
          <a:xfrm>
            <a:off x="2890679" y="1947452"/>
            <a:ext cx="2479052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521FAC-1027-4E49-902E-E3C429D6E317}"/>
              </a:ext>
            </a:extLst>
          </p:cNvPr>
          <p:cNvSpPr txBox="1"/>
          <p:nvPr/>
        </p:nvSpPr>
        <p:spPr>
          <a:xfrm>
            <a:off x="2895145" y="5804183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MELINDA &amp; BILL GATES FOUNDATION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9B25CC-F151-435C-91DD-D77AB74A5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00" y="4611173"/>
            <a:ext cx="1097280" cy="1097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20C933-DF7E-422B-8B27-D401E88A2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117" y="3010875"/>
            <a:ext cx="91440" cy="704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6CD581-A728-4939-8844-578A02AF7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2" b="17270"/>
          <a:stretch/>
        </p:blipFill>
        <p:spPr>
          <a:xfrm>
            <a:off x="315750" y="4336853"/>
            <a:ext cx="2030419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C7C4B-8E7B-47C6-B643-F2B5D404A9F1}"/>
              </a:ext>
            </a:extLst>
          </p:cNvPr>
          <p:cNvSpPr txBox="1"/>
          <p:nvPr/>
        </p:nvSpPr>
        <p:spPr>
          <a:xfrm>
            <a:off x="0" y="1310112"/>
            <a:ext cx="385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PhD CHEMICAL ENGINEERING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873242-5391-4A39-A1CF-D49A048BB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" y="2283145"/>
            <a:ext cx="1371600" cy="13716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8C0CC7E2-C49B-40EC-9A48-16745A12101C}"/>
              </a:ext>
            </a:extLst>
          </p:cNvPr>
          <p:cNvSpPr txBox="1">
            <a:spLocks/>
          </p:cNvSpPr>
          <p:nvPr/>
        </p:nvSpPr>
        <p:spPr>
          <a:xfrm>
            <a:off x="174982" y="24170"/>
            <a:ext cx="4829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  <a:ea typeface="+mn-ea"/>
                <a:cs typeface="+mn-cs"/>
              </a:rPr>
              <a:t>Massy </a:t>
            </a:r>
            <a:r>
              <a:rPr lang="en-US" sz="3200" b="1" dirty="0" err="1">
                <a:latin typeface="+mn-lt"/>
                <a:ea typeface="+mn-ea"/>
                <a:cs typeface="+mn-cs"/>
              </a:rPr>
              <a:t>Farkhondeh</a:t>
            </a:r>
            <a:endParaRPr lang="en-US" sz="32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CEC5E-7E5A-41D8-B3DA-35A553C9CC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69" t="6839" r="4662" b="1676"/>
          <a:stretch/>
        </p:blipFill>
        <p:spPr>
          <a:xfrm>
            <a:off x="5470971" y="1776533"/>
            <a:ext cx="1404163" cy="2834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5B9E88-5ED4-4217-91F6-4C122BA8F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3591" y="3879653"/>
            <a:ext cx="2669571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D1C7A4-FF0D-486D-BA0D-380E7E8F7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00" y="2907572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44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BDFD1-C6D6-40C2-A48E-6787CB3C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107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631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A5AB4-9484-4D30-949C-F85512D5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Classification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D4EAA4C-3247-4DC8-9B84-2391DDBAF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18" t="35568" r="51002" b="30342"/>
          <a:stretch/>
        </p:blipFill>
        <p:spPr>
          <a:xfrm>
            <a:off x="1918978" y="2560320"/>
            <a:ext cx="4881364" cy="4297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4FF8A-2ADC-4CE1-8C43-6E0A1D3A8A53}"/>
              </a:ext>
            </a:extLst>
          </p:cNvPr>
          <p:cNvSpPr txBox="1"/>
          <p:nvPr/>
        </p:nvSpPr>
        <p:spPr>
          <a:xfrm>
            <a:off x="5259628" y="6216284"/>
            <a:ext cx="283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HIGH EXPOSURE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EB873-D806-4148-B551-CDC39F4CADC6}"/>
              </a:ext>
            </a:extLst>
          </p:cNvPr>
          <p:cNvSpPr txBox="1"/>
          <p:nvPr/>
        </p:nvSpPr>
        <p:spPr>
          <a:xfrm>
            <a:off x="71124" y="2361500"/>
            <a:ext cx="2503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LOW EXPOSURE</a:t>
            </a:r>
          </a:p>
        </p:txBody>
      </p:sp>
    </p:spTree>
    <p:extLst>
      <p:ext uri="{BB962C8B-B14F-4D97-AF65-F5344CB8AC3E}">
        <p14:creationId xmlns:p14="http://schemas.microsoft.com/office/powerpoint/2010/main" val="2587553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A5AB4-9484-4D30-949C-F85512D5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E88945B-1B2C-4897-B2CD-835A9223B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0" t="52469" r="56889" b="17703"/>
          <a:stretch/>
        </p:blipFill>
        <p:spPr>
          <a:xfrm>
            <a:off x="1910065" y="2195194"/>
            <a:ext cx="5151527" cy="4297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4FF8A-2ADC-4CE1-8C43-6E0A1D3A8A53}"/>
              </a:ext>
            </a:extLst>
          </p:cNvPr>
          <p:cNvSpPr txBox="1"/>
          <p:nvPr/>
        </p:nvSpPr>
        <p:spPr>
          <a:xfrm>
            <a:off x="5259628" y="6216284"/>
            <a:ext cx="283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HIGH EXPOSURE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EB873-D806-4148-B551-CDC39F4CADC6}"/>
              </a:ext>
            </a:extLst>
          </p:cNvPr>
          <p:cNvSpPr txBox="1"/>
          <p:nvPr/>
        </p:nvSpPr>
        <p:spPr>
          <a:xfrm>
            <a:off x="71124" y="2361500"/>
            <a:ext cx="2503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LOW EXPOSURE</a:t>
            </a:r>
          </a:p>
        </p:txBody>
      </p:sp>
    </p:spTree>
    <p:extLst>
      <p:ext uri="{BB962C8B-B14F-4D97-AF65-F5344CB8AC3E}">
        <p14:creationId xmlns:p14="http://schemas.microsoft.com/office/powerpoint/2010/main" val="2995730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3984C9-8E67-480C-9FBB-B6603079CF08}"/>
              </a:ext>
            </a:extLst>
          </p:cNvPr>
          <p:cNvSpPr txBox="1">
            <a:spLocks/>
          </p:cNvSpPr>
          <p:nvPr/>
        </p:nvSpPr>
        <p:spPr>
          <a:xfrm>
            <a:off x="0" y="-42420"/>
            <a:ext cx="9144000" cy="105210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>
                <a:solidFill>
                  <a:schemeClr val="bg1"/>
                </a:solidFill>
              </a:rPr>
              <a:t>Data Preprocessing/Feature Engineering</a:t>
            </a:r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A3DFABE4-BFC3-4AB2-9EB3-7F8ABAC77359}"/>
              </a:ext>
            </a:extLst>
          </p:cNvPr>
          <p:cNvSpPr txBox="1">
            <a:spLocks/>
          </p:cNvSpPr>
          <p:nvPr/>
        </p:nvSpPr>
        <p:spPr>
          <a:xfrm>
            <a:off x="192646" y="890833"/>
            <a:ext cx="4803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Truck Speed Category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FA93E60-F6EC-4428-9ABF-5F1C11F7B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" t="9678" r="8917"/>
          <a:stretch/>
        </p:blipFill>
        <p:spPr>
          <a:xfrm>
            <a:off x="147422" y="1888401"/>
            <a:ext cx="442758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5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solidFill>
            <a:srgbClr val="3E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4" y="484632"/>
            <a:ext cx="275005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96D21-36CD-4295-87CD-EF3BE79CB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10" y="3354225"/>
            <a:ext cx="2676786" cy="2270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07202-1C56-46B7-BF88-38E3B2AD7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" y="903421"/>
            <a:ext cx="1828800" cy="1828800"/>
          </a:xfrm>
          <a:prstGeom prst="rect">
            <a:avLst/>
          </a:prstGeom>
          <a:effectLst/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7F9A63B-AB41-424F-ACE3-4EAE49CA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Hauler Ads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80F7DD-9EDE-4054-A14B-86D4C28B0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641" y="2209617"/>
            <a:ext cx="5986493" cy="3785419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Provide billboards on delivery trucks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Wireless device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Unique identifier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FDCA9A-753B-4361-AF62-277A7A42E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3216853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0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3984C9-8E67-480C-9FBB-B6603079CF08}"/>
              </a:ext>
            </a:extLst>
          </p:cNvPr>
          <p:cNvSpPr txBox="1">
            <a:spLocks/>
          </p:cNvSpPr>
          <p:nvPr/>
        </p:nvSpPr>
        <p:spPr>
          <a:xfrm>
            <a:off x="0" y="-42420"/>
            <a:ext cx="9144000" cy="105210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>
                <a:solidFill>
                  <a:schemeClr val="bg1"/>
                </a:solidFill>
              </a:rPr>
              <a:t>Data Preprocessing/Feature Engineering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461C901-A9E6-4D61-A5C1-5014D790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485" y="2766218"/>
            <a:ext cx="464356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Exposure</a:t>
            </a:r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A3DFABE4-BFC3-4AB2-9EB3-7F8ABAC77359}"/>
              </a:ext>
            </a:extLst>
          </p:cNvPr>
          <p:cNvSpPr txBox="1">
            <a:spLocks/>
          </p:cNvSpPr>
          <p:nvPr/>
        </p:nvSpPr>
        <p:spPr>
          <a:xfrm>
            <a:off x="192646" y="890833"/>
            <a:ext cx="4803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Truck Speed Category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FA93E60-F6EC-4428-9ABF-5F1C11F7B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" t="9678" r="8917"/>
          <a:stretch/>
        </p:blipFill>
        <p:spPr>
          <a:xfrm>
            <a:off x="147422" y="1888401"/>
            <a:ext cx="4427588" cy="37490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169C5A-F1E1-429A-9FDF-CA88B2F41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9903" r="9125"/>
          <a:stretch/>
        </p:blipFill>
        <p:spPr>
          <a:xfrm>
            <a:off x="4572000" y="3749040"/>
            <a:ext cx="4501765" cy="3108960"/>
          </a:xfrm>
          <a:prstGeom prst="rect">
            <a:avLst/>
          </a:prstGeom>
        </p:spPr>
      </p:pic>
      <p:sp>
        <p:nvSpPr>
          <p:cNvPr id="38" name="Arrow: Up 37">
            <a:extLst>
              <a:ext uri="{FF2B5EF4-FFF2-40B4-BE49-F238E27FC236}">
                <a16:creationId xmlns:a16="http://schemas.microsoft.com/office/drawing/2014/main" id="{08F83E10-DBE5-4AD8-BF5B-3F3CB165601C}"/>
              </a:ext>
            </a:extLst>
          </p:cNvPr>
          <p:cNvSpPr/>
          <p:nvPr/>
        </p:nvSpPr>
        <p:spPr>
          <a:xfrm>
            <a:off x="4591756" y="5812122"/>
            <a:ext cx="267357" cy="6127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D76A44-ECD5-42A2-8C52-ECA312A38F10}"/>
              </a:ext>
            </a:extLst>
          </p:cNvPr>
          <p:cNvSpPr txBox="1"/>
          <p:nvPr/>
        </p:nvSpPr>
        <p:spPr>
          <a:xfrm>
            <a:off x="3280529" y="6146822"/>
            <a:ext cx="162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SLOW SPEED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2FEFA6-3A2F-4660-847D-91A8029F7DB7}"/>
              </a:ext>
            </a:extLst>
          </p:cNvPr>
          <p:cNvSpPr txBox="1"/>
          <p:nvPr/>
        </p:nvSpPr>
        <p:spPr>
          <a:xfrm>
            <a:off x="6491526" y="3762921"/>
            <a:ext cx="143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SPEED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808AE9-5AE5-4E98-91C1-B8244A23D7D2}"/>
              </a:ext>
            </a:extLst>
          </p:cNvPr>
          <p:cNvCxnSpPr/>
          <p:nvPr/>
        </p:nvCxnSpPr>
        <p:spPr>
          <a:xfrm>
            <a:off x="5863472" y="3921551"/>
            <a:ext cx="1489435" cy="225300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87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A5AB4-9484-4D30-949C-F85512D5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Heat Map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B8CBF5B-F992-4C9E-91B9-3D39E5CE9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2" t="12830" r="14421" b="35263"/>
          <a:stretch/>
        </p:blipFill>
        <p:spPr>
          <a:xfrm>
            <a:off x="-7023" y="1860194"/>
            <a:ext cx="9239701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9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AAA48-C905-486A-B646-37708E40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006"/>
            <a:ext cx="7886700" cy="1325563"/>
          </a:xfrm>
        </p:spPr>
        <p:txBody>
          <a:bodyPr/>
          <a:lstStyle/>
          <a:p>
            <a:r>
              <a:rPr lang="en-US" dirty="0"/>
              <a:t>Classes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40D48-8223-4D3D-A66A-962AE3960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28773"/>
              </p:ext>
            </p:extLst>
          </p:nvPr>
        </p:nvGraphicFramePr>
        <p:xfrm>
          <a:off x="2664428" y="2066165"/>
          <a:ext cx="3815143" cy="387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589">
                  <a:extLst>
                    <a:ext uri="{9D8B030D-6E8A-4147-A177-3AD203B41FA5}">
                      <a16:colId xmlns:a16="http://schemas.microsoft.com/office/drawing/2014/main" val="1288465925"/>
                    </a:ext>
                  </a:extLst>
                </a:gridCol>
                <a:gridCol w="2463554">
                  <a:extLst>
                    <a:ext uri="{9D8B030D-6E8A-4147-A177-3AD203B41FA5}">
                      <a16:colId xmlns:a16="http://schemas.microsoft.com/office/drawing/2014/main" val="2665373281"/>
                    </a:ext>
                  </a:extLst>
                </a:gridCol>
              </a:tblGrid>
              <a:tr h="55289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Category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Impression /h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048595"/>
                  </a:ext>
                </a:extLst>
              </a:tr>
              <a:tr h="55289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 – 1.3k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941541"/>
                  </a:ext>
                </a:extLst>
              </a:tr>
              <a:tr h="55289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1.3k – 2.67k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287097"/>
                  </a:ext>
                </a:extLst>
              </a:tr>
              <a:tr h="55289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2.67k – 4k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134497"/>
                  </a:ext>
                </a:extLst>
              </a:tr>
              <a:tr h="55289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4k – 5.33k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266313"/>
                  </a:ext>
                </a:extLst>
              </a:tr>
              <a:tr h="55289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5.33k – 6.67k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576368"/>
                  </a:ext>
                </a:extLst>
              </a:tr>
              <a:tr h="55289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6.67k – 8k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2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041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A5AB4-9484-4D30-949C-F85512D5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4E32D4-0209-484D-BEA4-E4405C3FC02A}"/>
              </a:ext>
            </a:extLst>
          </p:cNvPr>
          <p:cNvSpPr txBox="1">
            <a:spLocks/>
          </p:cNvSpPr>
          <p:nvPr/>
        </p:nvSpPr>
        <p:spPr>
          <a:xfrm>
            <a:off x="102871" y="2575753"/>
            <a:ext cx="4453917" cy="412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Highway billboard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400k impressions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month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333333"/>
              </a:solidFill>
              <a:latin typeface="Droid Sans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Costs $2000/month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8BA8EB-E8BF-47FF-9BB0-FC30153D1E23}"/>
              </a:ext>
            </a:extLst>
          </p:cNvPr>
          <p:cNvSpPr txBox="1">
            <a:spLocks/>
          </p:cNvSpPr>
          <p:nvPr/>
        </p:nvSpPr>
        <p:spPr>
          <a:xfrm>
            <a:off x="4587208" y="2585406"/>
            <a:ext cx="4634741" cy="412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road billboard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30k impressions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month</a:t>
            </a:r>
          </a:p>
          <a:p>
            <a:pPr marL="457200" lvl="1" indent="0">
              <a:buNone/>
            </a:pPr>
            <a:endParaRPr lang="en-US" sz="2200" dirty="0">
              <a:solidFill>
                <a:srgbClr val="333333"/>
              </a:solidFill>
              <a:latin typeface="Droid Sans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Costs $600/month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5939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A5AB4-9484-4D30-949C-F85512D5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</a:rPr>
              <a:t>Truck Route [29/04/2019]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2A4228C-BD4E-4B4D-B49F-4BAF5934B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7" t="14945" r="8208" b="9646"/>
          <a:stretch/>
        </p:blipFill>
        <p:spPr>
          <a:xfrm>
            <a:off x="297661" y="2185356"/>
            <a:ext cx="8631538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0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128A-D5F2-4B0C-AD18-F4567795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Impression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72210A-5D24-4665-A904-6AC8D4C2A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04" r="1889" b="6247"/>
          <a:stretch/>
        </p:blipFill>
        <p:spPr>
          <a:xfrm>
            <a:off x="0" y="1893889"/>
            <a:ext cx="8971280" cy="39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4CB9-3132-4092-9211-4F8798EB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Impression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47804-89CE-43B2-A116-30B33A8D1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" t="18827" r="2777" b="5852"/>
          <a:stretch/>
        </p:blipFill>
        <p:spPr>
          <a:xfrm>
            <a:off x="71120" y="1825625"/>
            <a:ext cx="8818880" cy="38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9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1975-F837-4876-BB85-C20327F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solidFill>
            <a:srgbClr val="3E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4" y="484632"/>
            <a:ext cx="275005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0A93D-A170-4C1B-B952-AD2A68C7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10" y="3354225"/>
            <a:ext cx="2676786" cy="2270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D31040-C522-4545-9436-44ACE69A9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" y="903421"/>
            <a:ext cx="1828800" cy="1828800"/>
          </a:xfrm>
          <a:prstGeom prst="rect">
            <a:avLst/>
          </a:prstGeom>
          <a:effectLst/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AB6D69-4FE8-43F2-AA2C-040ECE519AFA}"/>
              </a:ext>
            </a:extLst>
          </p:cNvPr>
          <p:cNvSpPr txBox="1">
            <a:spLocks/>
          </p:cNvSpPr>
          <p:nvPr/>
        </p:nvSpPr>
        <p:spPr>
          <a:xfrm>
            <a:off x="3837660" y="2377440"/>
            <a:ext cx="5153940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 the number of people exposed to advertising trucks in Ontario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51C7B-A608-4819-913B-6AA2DD438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3216853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1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1975-F837-4876-BB85-C20327F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solidFill>
            <a:srgbClr val="3E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4" y="484632"/>
            <a:ext cx="275005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B1C53B-A7D0-42DD-A73F-6498784E578F}"/>
              </a:ext>
            </a:extLst>
          </p:cNvPr>
          <p:cNvSpPr/>
          <p:nvPr/>
        </p:nvSpPr>
        <p:spPr>
          <a:xfrm>
            <a:off x="3837658" y="2305867"/>
            <a:ext cx="4942868" cy="141713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0A93D-A170-4C1B-B952-AD2A68C7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10" y="3354225"/>
            <a:ext cx="2676786" cy="2270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D31040-C522-4545-9436-44ACE69A9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" y="903421"/>
            <a:ext cx="1828800" cy="1828800"/>
          </a:xfrm>
          <a:prstGeom prst="rect">
            <a:avLst/>
          </a:prstGeom>
          <a:effectLst/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44E27EA-361A-45D7-97DA-92214084B56F}"/>
              </a:ext>
            </a:extLst>
          </p:cNvPr>
          <p:cNvSpPr/>
          <p:nvPr/>
        </p:nvSpPr>
        <p:spPr>
          <a:xfrm>
            <a:off x="5750560" y="3723007"/>
            <a:ext cx="782320" cy="7299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1AE4BC-0864-459A-92F0-D9239DA7FE98}"/>
              </a:ext>
            </a:extLst>
          </p:cNvPr>
          <p:cNvSpPr txBox="1">
            <a:spLocks/>
          </p:cNvSpPr>
          <p:nvPr/>
        </p:nvSpPr>
        <p:spPr>
          <a:xfrm>
            <a:off x="3837660" y="2377440"/>
            <a:ext cx="5153940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 the number of people exposed to advertising trucks in Ontario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ads. campaign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E26171-AB13-4B32-A4BE-9D968E781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3216853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1975-F837-4876-BB85-C20327F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solidFill>
            <a:srgbClr val="3E5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474" y="484632"/>
            <a:ext cx="275005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B1C53B-A7D0-42DD-A73F-6498784E578F}"/>
              </a:ext>
            </a:extLst>
          </p:cNvPr>
          <p:cNvSpPr/>
          <p:nvPr/>
        </p:nvSpPr>
        <p:spPr>
          <a:xfrm>
            <a:off x="3837658" y="2305867"/>
            <a:ext cx="4942868" cy="1417139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0A93D-A170-4C1B-B952-AD2A68C7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10" y="3354225"/>
            <a:ext cx="2676786" cy="2270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D31040-C522-4545-9436-44ACE69A9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" y="903421"/>
            <a:ext cx="1828800" cy="1828800"/>
          </a:xfrm>
          <a:prstGeom prst="rect">
            <a:avLst/>
          </a:prstGeom>
          <a:effectLst/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44E27EA-361A-45D7-97DA-92214084B56F}"/>
              </a:ext>
            </a:extLst>
          </p:cNvPr>
          <p:cNvSpPr/>
          <p:nvPr/>
        </p:nvSpPr>
        <p:spPr>
          <a:xfrm>
            <a:off x="5750560" y="3723007"/>
            <a:ext cx="782320" cy="7299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1AE4BC-0864-459A-92F0-D9239DA7FE98}"/>
              </a:ext>
            </a:extLst>
          </p:cNvPr>
          <p:cNvSpPr txBox="1">
            <a:spLocks/>
          </p:cNvSpPr>
          <p:nvPr/>
        </p:nvSpPr>
        <p:spPr>
          <a:xfrm>
            <a:off x="3837660" y="2377440"/>
            <a:ext cx="5153940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 the number of people exposed to advertising trucks in Ontario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 ads. campaign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A5A06A-EF59-4875-9AF5-801E2FB34777}"/>
              </a:ext>
            </a:extLst>
          </p:cNvPr>
          <p:cNvSpPr/>
          <p:nvPr/>
        </p:nvSpPr>
        <p:spPr>
          <a:xfrm>
            <a:off x="4103797" y="5134819"/>
            <a:ext cx="50714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Sell more ads. space</a:t>
            </a:r>
          </a:p>
          <a:p>
            <a:r>
              <a:rPr lang="en-US" sz="28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C6EA1-BF49-444B-A95B-259E5B75F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3216853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9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80374"/>
            <a:ext cx="8579095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A5AB4-9484-4D30-949C-F85512D5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63" y="433545"/>
            <a:ext cx="8354890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522292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174A2C-E32E-4A1E-9135-FF71D03BA64B}"/>
              </a:ext>
            </a:extLst>
          </p:cNvPr>
          <p:cNvSpPr txBox="1"/>
          <p:nvPr/>
        </p:nvSpPr>
        <p:spPr>
          <a:xfrm>
            <a:off x="3271780" y="2360463"/>
            <a:ext cx="2185267" cy="43098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F4286-2947-4B77-826C-5C0A72A521BA}"/>
              </a:ext>
            </a:extLst>
          </p:cNvPr>
          <p:cNvSpPr txBox="1"/>
          <p:nvPr/>
        </p:nvSpPr>
        <p:spPr>
          <a:xfrm>
            <a:off x="409762" y="2277801"/>
            <a:ext cx="8805357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points ≈ 3M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 schedule and timelines not provided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DF85A9-DC20-46DE-BACA-FB7F77D44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47728"/>
              </p:ext>
            </p:extLst>
          </p:nvPr>
        </p:nvGraphicFramePr>
        <p:xfrm>
          <a:off x="0" y="4290495"/>
          <a:ext cx="91440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880">
                  <a:extLst>
                    <a:ext uri="{9D8B030D-6E8A-4147-A177-3AD203B41FA5}">
                      <a16:colId xmlns:a16="http://schemas.microsoft.com/office/drawing/2014/main" val="2947441136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1654164418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1324313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792863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213869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59709999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5097099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25221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Truck#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Unique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</a:p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[km/h]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40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2019-04-20 13:18:31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43.6594</a:t>
                      </a:r>
                    </a:p>
                    <a:p>
                      <a:pPr algn="ctr"/>
                      <a:endParaRPr lang="en-US" sz="1600" b="1" i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-79.6872</a:t>
                      </a:r>
                    </a:p>
                    <a:p>
                      <a:pPr algn="ctr"/>
                      <a:endParaRPr lang="en-US" sz="1600" b="1" i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d4:e6:b7:db:94:5b</a:t>
                      </a:r>
                      <a:endParaRPr lang="en-US" sz="1600" b="1" i="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Brampton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74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94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1D12F1-900E-4D5C-A6F7-8CF7062C409D}"/>
              </a:ext>
            </a:extLst>
          </p:cNvPr>
          <p:cNvSpPr txBox="1">
            <a:spLocks/>
          </p:cNvSpPr>
          <p:nvPr/>
        </p:nvSpPr>
        <p:spPr>
          <a:xfrm>
            <a:off x="5106488" y="1765006"/>
            <a:ext cx="4009747" cy="902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3984C9-8E67-480C-9FBB-B6603079CF08}"/>
              </a:ext>
            </a:extLst>
          </p:cNvPr>
          <p:cNvSpPr txBox="1">
            <a:spLocks/>
          </p:cNvSpPr>
          <p:nvPr/>
        </p:nvSpPr>
        <p:spPr>
          <a:xfrm>
            <a:off x="0" y="-42420"/>
            <a:ext cx="9144000" cy="105210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Ads Exposure in Ontario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97E0FF-C7A6-4CE6-BE7F-94925472A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0" r="9281"/>
          <a:stretch/>
        </p:blipFill>
        <p:spPr>
          <a:xfrm>
            <a:off x="4539726" y="3588781"/>
            <a:ext cx="4648688" cy="310896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6461C901-A9E6-4D61-A5C1-5014D790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791" y="2423477"/>
            <a:ext cx="3867936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Hourly Exposure</a:t>
            </a:r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A3DFABE4-BFC3-4AB2-9EB3-7F8ABAC77359}"/>
              </a:ext>
            </a:extLst>
          </p:cNvPr>
          <p:cNvSpPr txBox="1">
            <a:spLocks/>
          </p:cNvSpPr>
          <p:nvPr/>
        </p:nvSpPr>
        <p:spPr>
          <a:xfrm>
            <a:off x="253606" y="890833"/>
            <a:ext cx="47654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Week Day Exposure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C6A1F33-588B-4C09-BBE0-DF6E7F812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r="4438"/>
          <a:stretch/>
        </p:blipFill>
        <p:spPr>
          <a:xfrm>
            <a:off x="60039" y="1920240"/>
            <a:ext cx="4511961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3984C9-8E67-480C-9FBB-B6603079CF08}"/>
              </a:ext>
            </a:extLst>
          </p:cNvPr>
          <p:cNvSpPr txBox="1">
            <a:spLocks/>
          </p:cNvSpPr>
          <p:nvPr/>
        </p:nvSpPr>
        <p:spPr>
          <a:xfrm>
            <a:off x="0" y="-42420"/>
            <a:ext cx="9144000" cy="105210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Exposure [29/4/2019] </a:t>
            </a:r>
            <a:endParaRPr lang="en-US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1CD3D2-E885-42B7-B91E-F03F68729DEA}"/>
              </a:ext>
            </a:extLst>
          </p:cNvPr>
          <p:cNvGrpSpPr/>
          <p:nvPr/>
        </p:nvGrpSpPr>
        <p:grpSpPr>
          <a:xfrm>
            <a:off x="208251" y="1285370"/>
            <a:ext cx="8727499" cy="5486400"/>
            <a:chOff x="208251" y="1285370"/>
            <a:chExt cx="8727499" cy="5486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918028-39E2-45DC-9247-0CCEB918D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251" y="1285370"/>
              <a:ext cx="8727498" cy="54864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95F6DB-DDBD-40B8-8C9E-9EC8AD34265E}"/>
                </a:ext>
              </a:extLst>
            </p:cNvPr>
            <p:cNvSpPr txBox="1"/>
            <p:nvPr/>
          </p:nvSpPr>
          <p:spPr>
            <a:xfrm>
              <a:off x="208251" y="2529840"/>
              <a:ext cx="677108" cy="2011680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r>
                <a:rPr lang="en-US" sz="3200" dirty="0"/>
                <a:t>Exposure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BAA3FF-57F2-4A55-B53D-624818259339}"/>
                </a:ext>
              </a:extLst>
            </p:cNvPr>
            <p:cNvSpPr txBox="1"/>
            <p:nvPr/>
          </p:nvSpPr>
          <p:spPr>
            <a:xfrm>
              <a:off x="2575531" y="1349497"/>
              <a:ext cx="143766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rtlCol="0">
              <a:spAutoFit/>
            </a:bodyPr>
            <a:lstStyle/>
            <a:p>
              <a:r>
                <a:rPr lang="en-US" sz="2400" dirty="0"/>
                <a:t>Exposure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0284AC-1F5A-4155-93F0-118834B43345}"/>
                </a:ext>
              </a:extLst>
            </p:cNvPr>
            <p:cNvSpPr txBox="1"/>
            <p:nvPr/>
          </p:nvSpPr>
          <p:spPr>
            <a:xfrm>
              <a:off x="8320197" y="2529840"/>
              <a:ext cx="615553" cy="2716931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2800" dirty="0"/>
                <a:t>Speed (Km/h)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34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1D12F1-900E-4D5C-A6F7-8CF7062C409D}"/>
              </a:ext>
            </a:extLst>
          </p:cNvPr>
          <p:cNvSpPr txBox="1">
            <a:spLocks/>
          </p:cNvSpPr>
          <p:nvPr/>
        </p:nvSpPr>
        <p:spPr>
          <a:xfrm>
            <a:off x="5106488" y="1765006"/>
            <a:ext cx="4009747" cy="902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3984C9-8E67-480C-9FBB-B6603079CF08}"/>
              </a:ext>
            </a:extLst>
          </p:cNvPr>
          <p:cNvSpPr txBox="1">
            <a:spLocks/>
          </p:cNvSpPr>
          <p:nvPr/>
        </p:nvSpPr>
        <p:spPr>
          <a:xfrm>
            <a:off x="0" y="-113540"/>
            <a:ext cx="9144000" cy="105210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109991-C11E-4BB2-BC30-2DEFBEE98C0E}"/>
              </a:ext>
            </a:extLst>
          </p:cNvPr>
          <p:cNvGrpSpPr/>
          <p:nvPr/>
        </p:nvGrpSpPr>
        <p:grpSpPr>
          <a:xfrm>
            <a:off x="66879" y="2122276"/>
            <a:ext cx="1976522" cy="3044243"/>
            <a:chOff x="66879" y="2295526"/>
            <a:chExt cx="1976522" cy="30442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558137-466B-4EC1-B7C7-443E3E933514}"/>
                </a:ext>
              </a:extLst>
            </p:cNvPr>
            <p:cNvGrpSpPr/>
            <p:nvPr/>
          </p:nvGrpSpPr>
          <p:grpSpPr>
            <a:xfrm>
              <a:off x="66879" y="3036397"/>
              <a:ext cx="1976522" cy="2303372"/>
              <a:chOff x="66879" y="2276008"/>
              <a:chExt cx="1976522" cy="230337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690BB8F-408E-4B1F-9A74-75648951ADE3}"/>
                  </a:ext>
                </a:extLst>
              </p:cNvPr>
              <p:cNvSpPr/>
              <p:nvPr/>
            </p:nvSpPr>
            <p:spPr>
              <a:xfrm>
                <a:off x="66879" y="2276008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City</a:t>
                </a: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168EDF2-AE09-4BEC-B72E-BC79E00BD6A0}"/>
                  </a:ext>
                </a:extLst>
              </p:cNvPr>
              <p:cNvSpPr/>
              <p:nvPr/>
            </p:nvSpPr>
            <p:spPr>
              <a:xfrm>
                <a:off x="66879" y="2869649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485121"/>
                  <a:satOff val="-27976"/>
                  <a:lumOff val="2876"/>
                  <a:alphaOff val="0"/>
                </a:schemeClr>
              </a:fillRef>
              <a:effectRef idx="0">
                <a:schemeClr val="accent2">
                  <a:hueOff val="-485121"/>
                  <a:satOff val="-27976"/>
                  <a:lumOff val="287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Day of Week</a:t>
                </a: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824CC4E-A553-4152-A20D-42D2BA027EB2}"/>
                  </a:ext>
                </a:extLst>
              </p:cNvPr>
              <p:cNvSpPr/>
              <p:nvPr/>
            </p:nvSpPr>
            <p:spPr>
              <a:xfrm>
                <a:off x="66879" y="3460680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970242"/>
                  <a:satOff val="-55952"/>
                  <a:lumOff val="5752"/>
                  <a:alphaOff val="0"/>
                </a:schemeClr>
              </a:fillRef>
              <a:effectRef idx="0">
                <a:schemeClr val="accent2">
                  <a:hueOff val="-970242"/>
                  <a:satOff val="-55952"/>
                  <a:lumOff val="575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28422C4-7715-4744-8A2C-1BD5C164E6E5}"/>
                  </a:ext>
                </a:extLst>
              </p:cNvPr>
              <p:cNvSpPr/>
              <p:nvPr/>
            </p:nvSpPr>
            <p:spPr>
              <a:xfrm>
                <a:off x="66879" y="4051710"/>
                <a:ext cx="1976522" cy="527670"/>
              </a:xfrm>
              <a:custGeom>
                <a:avLst/>
                <a:gdLst>
                  <a:gd name="connsiteX0" fmla="*/ 0 w 1976522"/>
                  <a:gd name="connsiteY0" fmla="*/ 87947 h 527670"/>
                  <a:gd name="connsiteX1" fmla="*/ 87947 w 1976522"/>
                  <a:gd name="connsiteY1" fmla="*/ 0 h 527670"/>
                  <a:gd name="connsiteX2" fmla="*/ 1888575 w 1976522"/>
                  <a:gd name="connsiteY2" fmla="*/ 0 h 527670"/>
                  <a:gd name="connsiteX3" fmla="*/ 1976522 w 1976522"/>
                  <a:gd name="connsiteY3" fmla="*/ 87947 h 527670"/>
                  <a:gd name="connsiteX4" fmla="*/ 1976522 w 1976522"/>
                  <a:gd name="connsiteY4" fmla="*/ 439723 h 527670"/>
                  <a:gd name="connsiteX5" fmla="*/ 1888575 w 1976522"/>
                  <a:gd name="connsiteY5" fmla="*/ 527670 h 527670"/>
                  <a:gd name="connsiteX6" fmla="*/ 87947 w 1976522"/>
                  <a:gd name="connsiteY6" fmla="*/ 527670 h 527670"/>
                  <a:gd name="connsiteX7" fmla="*/ 0 w 1976522"/>
                  <a:gd name="connsiteY7" fmla="*/ 439723 h 527670"/>
                  <a:gd name="connsiteX8" fmla="*/ 0 w 1976522"/>
                  <a:gd name="connsiteY8" fmla="*/ 87947 h 52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6522" h="527670">
                    <a:moveTo>
                      <a:pt x="0" y="87947"/>
                    </a:moveTo>
                    <a:cubicBezTo>
                      <a:pt x="0" y="39375"/>
                      <a:pt x="39375" y="0"/>
                      <a:pt x="87947" y="0"/>
                    </a:cubicBezTo>
                    <a:lnTo>
                      <a:pt x="1888575" y="0"/>
                    </a:lnTo>
                    <a:cubicBezTo>
                      <a:pt x="1937147" y="0"/>
                      <a:pt x="1976522" y="39375"/>
                      <a:pt x="1976522" y="87947"/>
                    </a:cubicBezTo>
                    <a:lnTo>
                      <a:pt x="1976522" y="439723"/>
                    </a:lnTo>
                    <a:cubicBezTo>
                      <a:pt x="1976522" y="488295"/>
                      <a:pt x="1937147" y="527670"/>
                      <a:pt x="1888575" y="527670"/>
                    </a:cubicBezTo>
                    <a:lnTo>
                      <a:pt x="87947" y="527670"/>
                    </a:lnTo>
                    <a:cubicBezTo>
                      <a:pt x="39375" y="527670"/>
                      <a:pt x="0" y="488295"/>
                      <a:pt x="0" y="439723"/>
                    </a:cubicBezTo>
                    <a:lnTo>
                      <a:pt x="0" y="8794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-1455363"/>
                  <a:satOff val="-83928"/>
                  <a:lumOff val="8628"/>
                  <a:alphaOff val="0"/>
                </a:schemeClr>
              </a:fillRef>
              <a:effectRef idx="0">
                <a:schemeClr val="accent2">
                  <a:hueOff val="-1455363"/>
                  <a:satOff val="-83928"/>
                  <a:lumOff val="862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579" tIns="109579" rIns="109579" bIns="109579" numCol="1" spcCol="1270" anchor="ctr" anchorCtr="0">
                <a:noAutofit/>
              </a:bodyPr>
              <a:lstStyle/>
              <a:p>
                <a:pPr marL="0" lvl="0" indent="0" algn="l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b="1" kern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Truck speed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7ABCA99-D67C-40B7-B270-6FCA8F8CD052}"/>
                    </a:ext>
                  </a:extLst>
                </p:cNvPr>
                <p:cNvSpPr/>
                <p:nvPr/>
              </p:nvSpPr>
              <p:spPr>
                <a:xfrm>
                  <a:off x="656735" y="2295526"/>
                  <a:ext cx="683200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7ABCA99-D67C-40B7-B270-6FCA8F8CD0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35" y="2295526"/>
                  <a:ext cx="683200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9630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13558</TotalTime>
  <Words>421</Words>
  <Application>Microsoft Office PowerPoint</Application>
  <PresentationFormat>On-screen Show (4:3)</PresentationFormat>
  <Paragraphs>185</Paragraphs>
  <Slides>26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  <vt:variant>
        <vt:lpstr>Custom Shows</vt:lpstr>
      </vt:variant>
      <vt:variant>
        <vt:i4>1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Droid Sans</vt:lpstr>
      <vt:lpstr>Wingdings</vt:lpstr>
      <vt:lpstr>Office Theme</vt:lpstr>
      <vt:lpstr>Ad-Sposure  Predicting Advertising Truck Exposure</vt:lpstr>
      <vt:lpstr>Hauler Ads</vt:lpstr>
      <vt:lpstr>Objective</vt:lpstr>
      <vt:lpstr>Objective</vt:lpstr>
      <vt:lpstr>Objective</vt:lpstr>
      <vt:lpstr>Data</vt:lpstr>
      <vt:lpstr>Hourly Exposure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Classification</vt:lpstr>
      <vt:lpstr>PowerPoint Presentation</vt:lpstr>
      <vt:lpstr>SANITATION</vt:lpstr>
      <vt:lpstr>APPENDIX</vt:lpstr>
      <vt:lpstr>Random Forest Classification</vt:lpstr>
      <vt:lpstr>Logistic Regression</vt:lpstr>
      <vt:lpstr>PowerPoint Presentation</vt:lpstr>
      <vt:lpstr>Exposure</vt:lpstr>
      <vt:lpstr>Interactive Heat Map</vt:lpstr>
      <vt:lpstr>Classes</vt:lpstr>
      <vt:lpstr>Costing</vt:lpstr>
      <vt:lpstr>Truck Route [29/04/2019]</vt:lpstr>
      <vt:lpstr>City Impression</vt:lpstr>
      <vt:lpstr>City Impression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Billboard Advertising with Impression Analytics</dc:title>
  <dc:creator>Masoumeh Farkhondehkavaki</dc:creator>
  <cp:lastModifiedBy>Masoumeh Farkhondehkavaki</cp:lastModifiedBy>
  <cp:revision>187</cp:revision>
  <dcterms:created xsi:type="dcterms:W3CDTF">2019-06-01T18:01:34Z</dcterms:created>
  <dcterms:modified xsi:type="dcterms:W3CDTF">2019-06-17T14:37:14Z</dcterms:modified>
</cp:coreProperties>
</file>